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57" r:id="rId6"/>
    <p:sldId id="266" r:id="rId7"/>
    <p:sldId id="267" r:id="rId8"/>
    <p:sldId id="268" r:id="rId9"/>
    <p:sldId id="269" r:id="rId10"/>
    <p:sldId id="272" r:id="rId11"/>
    <p:sldId id="261" r:id="rId12"/>
    <p:sldId id="262" r:id="rId13"/>
    <p:sldId id="263" r:id="rId14"/>
    <p:sldId id="264" r:id="rId15"/>
    <p:sldId id="265" r:id="rId16"/>
    <p:sldId id="270" r:id="rId17"/>
    <p:sldId id="271"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7" d="100"/>
          <a:sy n="67" d="100"/>
        </p:scale>
        <p:origin x="858"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7C5513-CA19-48B6-9C3D-376BFC4C3F9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C8DA50B-8089-4C9B-A9B7-8988A952604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56B168E-E0C2-4234-96D5-42592ABFAF4F}"/>
              </a:ext>
            </a:extLst>
          </p:cNvPr>
          <p:cNvSpPr>
            <a:spLocks noGrp="1"/>
          </p:cNvSpPr>
          <p:nvPr>
            <p:ph type="dt" sz="half" idx="10"/>
          </p:nvPr>
        </p:nvSpPr>
        <p:spPr/>
        <p:txBody>
          <a:bodyPr/>
          <a:lstStyle/>
          <a:p>
            <a:fld id="{746CA0AB-B54D-416D-A9DF-1AB822EE1BCE}" type="datetimeFigureOut">
              <a:rPr lang="en-US" smtClean="0"/>
              <a:t>2/10/2020</a:t>
            </a:fld>
            <a:endParaRPr lang="en-US"/>
          </a:p>
        </p:txBody>
      </p:sp>
      <p:sp>
        <p:nvSpPr>
          <p:cNvPr id="5" name="Footer Placeholder 4">
            <a:extLst>
              <a:ext uri="{FF2B5EF4-FFF2-40B4-BE49-F238E27FC236}">
                <a16:creationId xmlns:a16="http://schemas.microsoft.com/office/drawing/2014/main" id="{B6B32D37-B34B-4A59-A000-461655987D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BE6604F-405C-43F1-8897-83D46D06B9A2}"/>
              </a:ext>
            </a:extLst>
          </p:cNvPr>
          <p:cNvSpPr>
            <a:spLocks noGrp="1"/>
          </p:cNvSpPr>
          <p:nvPr>
            <p:ph type="sldNum" sz="quarter" idx="12"/>
          </p:nvPr>
        </p:nvSpPr>
        <p:spPr/>
        <p:txBody>
          <a:bodyPr/>
          <a:lstStyle/>
          <a:p>
            <a:fld id="{3508B5B5-DA33-4583-B826-E1AD7597F9BB}" type="slidenum">
              <a:rPr lang="en-US" smtClean="0"/>
              <a:t>‹#›</a:t>
            </a:fld>
            <a:endParaRPr lang="en-US"/>
          </a:p>
        </p:txBody>
      </p:sp>
    </p:spTree>
    <p:extLst>
      <p:ext uri="{BB962C8B-B14F-4D97-AF65-F5344CB8AC3E}">
        <p14:creationId xmlns:p14="http://schemas.microsoft.com/office/powerpoint/2010/main" val="9750653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1DD5A9-6AC6-4C37-80AE-358D8638289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B61B2D3-8C64-45AF-B5F6-D23222AA959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27315A0-5205-483F-9C90-16377774B53B}"/>
              </a:ext>
            </a:extLst>
          </p:cNvPr>
          <p:cNvSpPr>
            <a:spLocks noGrp="1"/>
          </p:cNvSpPr>
          <p:nvPr>
            <p:ph type="dt" sz="half" idx="10"/>
          </p:nvPr>
        </p:nvSpPr>
        <p:spPr/>
        <p:txBody>
          <a:bodyPr/>
          <a:lstStyle/>
          <a:p>
            <a:fld id="{746CA0AB-B54D-416D-A9DF-1AB822EE1BCE}" type="datetimeFigureOut">
              <a:rPr lang="en-US" smtClean="0"/>
              <a:t>2/10/2020</a:t>
            </a:fld>
            <a:endParaRPr lang="en-US"/>
          </a:p>
        </p:txBody>
      </p:sp>
      <p:sp>
        <p:nvSpPr>
          <p:cNvPr id="5" name="Footer Placeholder 4">
            <a:extLst>
              <a:ext uri="{FF2B5EF4-FFF2-40B4-BE49-F238E27FC236}">
                <a16:creationId xmlns:a16="http://schemas.microsoft.com/office/drawing/2014/main" id="{3F5893DB-BE43-47BC-9636-BF55B3325E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DDB029A-A0AE-4161-A0F1-963CBB1997EF}"/>
              </a:ext>
            </a:extLst>
          </p:cNvPr>
          <p:cNvSpPr>
            <a:spLocks noGrp="1"/>
          </p:cNvSpPr>
          <p:nvPr>
            <p:ph type="sldNum" sz="quarter" idx="12"/>
          </p:nvPr>
        </p:nvSpPr>
        <p:spPr/>
        <p:txBody>
          <a:bodyPr/>
          <a:lstStyle/>
          <a:p>
            <a:fld id="{3508B5B5-DA33-4583-B826-E1AD7597F9BB}" type="slidenum">
              <a:rPr lang="en-US" smtClean="0"/>
              <a:t>‹#›</a:t>
            </a:fld>
            <a:endParaRPr lang="en-US"/>
          </a:p>
        </p:txBody>
      </p:sp>
    </p:spTree>
    <p:extLst>
      <p:ext uri="{BB962C8B-B14F-4D97-AF65-F5344CB8AC3E}">
        <p14:creationId xmlns:p14="http://schemas.microsoft.com/office/powerpoint/2010/main" val="5217720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226B220-D988-43F5-A31E-9E8CFF50087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60A72D6-298C-4218-91A6-2C64E4561EC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D9B41B-6F6B-4AB9-AF44-E2BA8BD58AA6}"/>
              </a:ext>
            </a:extLst>
          </p:cNvPr>
          <p:cNvSpPr>
            <a:spLocks noGrp="1"/>
          </p:cNvSpPr>
          <p:nvPr>
            <p:ph type="dt" sz="half" idx="10"/>
          </p:nvPr>
        </p:nvSpPr>
        <p:spPr/>
        <p:txBody>
          <a:bodyPr/>
          <a:lstStyle/>
          <a:p>
            <a:fld id="{746CA0AB-B54D-416D-A9DF-1AB822EE1BCE}" type="datetimeFigureOut">
              <a:rPr lang="en-US" smtClean="0"/>
              <a:t>2/10/2020</a:t>
            </a:fld>
            <a:endParaRPr lang="en-US"/>
          </a:p>
        </p:txBody>
      </p:sp>
      <p:sp>
        <p:nvSpPr>
          <p:cNvPr id="5" name="Footer Placeholder 4">
            <a:extLst>
              <a:ext uri="{FF2B5EF4-FFF2-40B4-BE49-F238E27FC236}">
                <a16:creationId xmlns:a16="http://schemas.microsoft.com/office/drawing/2014/main" id="{D003A07B-7BFF-4C25-B7DA-D1B35E1E3E0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6E374C-094C-4327-B822-D4EC11133179}"/>
              </a:ext>
            </a:extLst>
          </p:cNvPr>
          <p:cNvSpPr>
            <a:spLocks noGrp="1"/>
          </p:cNvSpPr>
          <p:nvPr>
            <p:ph type="sldNum" sz="quarter" idx="12"/>
          </p:nvPr>
        </p:nvSpPr>
        <p:spPr/>
        <p:txBody>
          <a:bodyPr/>
          <a:lstStyle/>
          <a:p>
            <a:fld id="{3508B5B5-DA33-4583-B826-E1AD7597F9BB}" type="slidenum">
              <a:rPr lang="en-US" smtClean="0"/>
              <a:t>‹#›</a:t>
            </a:fld>
            <a:endParaRPr lang="en-US"/>
          </a:p>
        </p:txBody>
      </p:sp>
    </p:spTree>
    <p:extLst>
      <p:ext uri="{BB962C8B-B14F-4D97-AF65-F5344CB8AC3E}">
        <p14:creationId xmlns:p14="http://schemas.microsoft.com/office/powerpoint/2010/main" val="1325771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365B3-874F-40A3-B791-0860DDD2C3C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DB4D475-F442-4979-81F7-FD2CA9EA59EF}"/>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DD6AE6-BEE5-43E9-B94E-2FEB91E8E7F8}"/>
              </a:ext>
            </a:extLst>
          </p:cNvPr>
          <p:cNvSpPr>
            <a:spLocks noGrp="1"/>
          </p:cNvSpPr>
          <p:nvPr>
            <p:ph type="dt" sz="half" idx="10"/>
          </p:nvPr>
        </p:nvSpPr>
        <p:spPr/>
        <p:txBody>
          <a:bodyPr/>
          <a:lstStyle/>
          <a:p>
            <a:fld id="{746CA0AB-B54D-416D-A9DF-1AB822EE1BCE}" type="datetimeFigureOut">
              <a:rPr lang="en-US" smtClean="0"/>
              <a:t>2/10/2020</a:t>
            </a:fld>
            <a:endParaRPr lang="en-US"/>
          </a:p>
        </p:txBody>
      </p:sp>
      <p:sp>
        <p:nvSpPr>
          <p:cNvPr id="5" name="Footer Placeholder 4">
            <a:extLst>
              <a:ext uri="{FF2B5EF4-FFF2-40B4-BE49-F238E27FC236}">
                <a16:creationId xmlns:a16="http://schemas.microsoft.com/office/drawing/2014/main" id="{AA0E7A8F-6DB8-4FA6-AA11-C47113C327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46B3566-21D2-4B14-A10C-43AEC46FE69D}"/>
              </a:ext>
            </a:extLst>
          </p:cNvPr>
          <p:cNvSpPr>
            <a:spLocks noGrp="1"/>
          </p:cNvSpPr>
          <p:nvPr>
            <p:ph type="sldNum" sz="quarter" idx="12"/>
          </p:nvPr>
        </p:nvSpPr>
        <p:spPr/>
        <p:txBody>
          <a:bodyPr/>
          <a:lstStyle/>
          <a:p>
            <a:fld id="{3508B5B5-DA33-4583-B826-E1AD7597F9BB}" type="slidenum">
              <a:rPr lang="en-US" smtClean="0"/>
              <a:t>‹#›</a:t>
            </a:fld>
            <a:endParaRPr lang="en-US"/>
          </a:p>
        </p:txBody>
      </p:sp>
    </p:spTree>
    <p:extLst>
      <p:ext uri="{BB962C8B-B14F-4D97-AF65-F5344CB8AC3E}">
        <p14:creationId xmlns:p14="http://schemas.microsoft.com/office/powerpoint/2010/main" val="3928136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3999C5-F03A-4891-A16A-E8EF71A84ED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D68B25E-3EBB-4DE8-9617-4E4C01E9BF7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86DBDA9C-294D-4C4D-B647-4EBEC5DB5B0D}"/>
              </a:ext>
            </a:extLst>
          </p:cNvPr>
          <p:cNvSpPr>
            <a:spLocks noGrp="1"/>
          </p:cNvSpPr>
          <p:nvPr>
            <p:ph type="dt" sz="half" idx="10"/>
          </p:nvPr>
        </p:nvSpPr>
        <p:spPr/>
        <p:txBody>
          <a:bodyPr/>
          <a:lstStyle/>
          <a:p>
            <a:fld id="{746CA0AB-B54D-416D-A9DF-1AB822EE1BCE}" type="datetimeFigureOut">
              <a:rPr lang="en-US" smtClean="0"/>
              <a:t>2/10/2020</a:t>
            </a:fld>
            <a:endParaRPr lang="en-US"/>
          </a:p>
        </p:txBody>
      </p:sp>
      <p:sp>
        <p:nvSpPr>
          <p:cNvPr id="5" name="Footer Placeholder 4">
            <a:extLst>
              <a:ext uri="{FF2B5EF4-FFF2-40B4-BE49-F238E27FC236}">
                <a16:creationId xmlns:a16="http://schemas.microsoft.com/office/drawing/2014/main" id="{E248467C-9FBC-4EF0-86D0-C1F681C9B85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177578-C9C3-4B99-BAB0-BFC01BB55D25}"/>
              </a:ext>
            </a:extLst>
          </p:cNvPr>
          <p:cNvSpPr>
            <a:spLocks noGrp="1"/>
          </p:cNvSpPr>
          <p:nvPr>
            <p:ph type="sldNum" sz="quarter" idx="12"/>
          </p:nvPr>
        </p:nvSpPr>
        <p:spPr/>
        <p:txBody>
          <a:bodyPr/>
          <a:lstStyle/>
          <a:p>
            <a:fld id="{3508B5B5-DA33-4583-B826-E1AD7597F9BB}" type="slidenum">
              <a:rPr lang="en-US" smtClean="0"/>
              <a:t>‹#›</a:t>
            </a:fld>
            <a:endParaRPr lang="en-US"/>
          </a:p>
        </p:txBody>
      </p:sp>
    </p:spTree>
    <p:extLst>
      <p:ext uri="{BB962C8B-B14F-4D97-AF65-F5344CB8AC3E}">
        <p14:creationId xmlns:p14="http://schemas.microsoft.com/office/powerpoint/2010/main" val="39703223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59DB9D-BE95-43C1-8F5E-84F6C65770B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AE5E51F-957E-4B89-957A-8B101BDE5800}"/>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B187AF2-21DC-4276-A419-5A7FAB5812D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DF1C94C-785F-4818-BBC4-7CF854230B04}"/>
              </a:ext>
            </a:extLst>
          </p:cNvPr>
          <p:cNvSpPr>
            <a:spLocks noGrp="1"/>
          </p:cNvSpPr>
          <p:nvPr>
            <p:ph type="dt" sz="half" idx="10"/>
          </p:nvPr>
        </p:nvSpPr>
        <p:spPr/>
        <p:txBody>
          <a:bodyPr/>
          <a:lstStyle/>
          <a:p>
            <a:fld id="{746CA0AB-B54D-416D-A9DF-1AB822EE1BCE}" type="datetimeFigureOut">
              <a:rPr lang="en-US" smtClean="0"/>
              <a:t>2/10/2020</a:t>
            </a:fld>
            <a:endParaRPr lang="en-US"/>
          </a:p>
        </p:txBody>
      </p:sp>
      <p:sp>
        <p:nvSpPr>
          <p:cNvPr id="6" name="Footer Placeholder 5">
            <a:extLst>
              <a:ext uri="{FF2B5EF4-FFF2-40B4-BE49-F238E27FC236}">
                <a16:creationId xmlns:a16="http://schemas.microsoft.com/office/drawing/2014/main" id="{19DC7F44-0546-4BD0-98D3-CAD20F43E21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36473B9-B25E-4DD3-90B2-2894640F8B0E}"/>
              </a:ext>
            </a:extLst>
          </p:cNvPr>
          <p:cNvSpPr>
            <a:spLocks noGrp="1"/>
          </p:cNvSpPr>
          <p:nvPr>
            <p:ph type="sldNum" sz="quarter" idx="12"/>
          </p:nvPr>
        </p:nvSpPr>
        <p:spPr/>
        <p:txBody>
          <a:bodyPr/>
          <a:lstStyle/>
          <a:p>
            <a:fld id="{3508B5B5-DA33-4583-B826-E1AD7597F9BB}" type="slidenum">
              <a:rPr lang="en-US" smtClean="0"/>
              <a:t>‹#›</a:t>
            </a:fld>
            <a:endParaRPr lang="en-US"/>
          </a:p>
        </p:txBody>
      </p:sp>
    </p:spTree>
    <p:extLst>
      <p:ext uri="{BB962C8B-B14F-4D97-AF65-F5344CB8AC3E}">
        <p14:creationId xmlns:p14="http://schemas.microsoft.com/office/powerpoint/2010/main" val="25938654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41F03-8409-458E-A546-FA3C6D4201A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FB53800-EC00-48F9-BC70-EAD250066F2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4B268382-C1B9-4EB5-83DD-41E052792B4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027D95B-FBA6-4955-974E-0876031B2E6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8A5F3B3-F534-476C-AF84-CB381187C07D}"/>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14E2EA6-DBAE-4559-A7D8-638BC38C2369}"/>
              </a:ext>
            </a:extLst>
          </p:cNvPr>
          <p:cNvSpPr>
            <a:spLocks noGrp="1"/>
          </p:cNvSpPr>
          <p:nvPr>
            <p:ph type="dt" sz="half" idx="10"/>
          </p:nvPr>
        </p:nvSpPr>
        <p:spPr/>
        <p:txBody>
          <a:bodyPr/>
          <a:lstStyle/>
          <a:p>
            <a:fld id="{746CA0AB-B54D-416D-A9DF-1AB822EE1BCE}" type="datetimeFigureOut">
              <a:rPr lang="en-US" smtClean="0"/>
              <a:t>2/10/2020</a:t>
            </a:fld>
            <a:endParaRPr lang="en-US"/>
          </a:p>
        </p:txBody>
      </p:sp>
      <p:sp>
        <p:nvSpPr>
          <p:cNvPr id="8" name="Footer Placeholder 7">
            <a:extLst>
              <a:ext uri="{FF2B5EF4-FFF2-40B4-BE49-F238E27FC236}">
                <a16:creationId xmlns:a16="http://schemas.microsoft.com/office/drawing/2014/main" id="{540EBB63-705D-4177-80E4-389B54EEB12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A29F306-E218-4DBD-95B6-5DE2EEBB0531}"/>
              </a:ext>
            </a:extLst>
          </p:cNvPr>
          <p:cNvSpPr>
            <a:spLocks noGrp="1"/>
          </p:cNvSpPr>
          <p:nvPr>
            <p:ph type="sldNum" sz="quarter" idx="12"/>
          </p:nvPr>
        </p:nvSpPr>
        <p:spPr/>
        <p:txBody>
          <a:bodyPr/>
          <a:lstStyle/>
          <a:p>
            <a:fld id="{3508B5B5-DA33-4583-B826-E1AD7597F9BB}" type="slidenum">
              <a:rPr lang="en-US" smtClean="0"/>
              <a:t>‹#›</a:t>
            </a:fld>
            <a:endParaRPr lang="en-US"/>
          </a:p>
        </p:txBody>
      </p:sp>
    </p:spTree>
    <p:extLst>
      <p:ext uri="{BB962C8B-B14F-4D97-AF65-F5344CB8AC3E}">
        <p14:creationId xmlns:p14="http://schemas.microsoft.com/office/powerpoint/2010/main" val="9656296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F83333-4B3A-487B-A262-0F692FEE5CF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C646F5B-0401-4EC1-8B8E-9E9C75810095}"/>
              </a:ext>
            </a:extLst>
          </p:cNvPr>
          <p:cNvSpPr>
            <a:spLocks noGrp="1"/>
          </p:cNvSpPr>
          <p:nvPr>
            <p:ph type="dt" sz="half" idx="10"/>
          </p:nvPr>
        </p:nvSpPr>
        <p:spPr/>
        <p:txBody>
          <a:bodyPr/>
          <a:lstStyle/>
          <a:p>
            <a:fld id="{746CA0AB-B54D-416D-A9DF-1AB822EE1BCE}" type="datetimeFigureOut">
              <a:rPr lang="en-US" smtClean="0"/>
              <a:t>2/10/2020</a:t>
            </a:fld>
            <a:endParaRPr lang="en-US"/>
          </a:p>
        </p:txBody>
      </p:sp>
      <p:sp>
        <p:nvSpPr>
          <p:cNvPr id="4" name="Footer Placeholder 3">
            <a:extLst>
              <a:ext uri="{FF2B5EF4-FFF2-40B4-BE49-F238E27FC236}">
                <a16:creationId xmlns:a16="http://schemas.microsoft.com/office/drawing/2014/main" id="{4BA561EC-CF1B-43E4-9842-E1385EE015B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8FAFE56-0023-4939-AC23-CA4E8923AEF5}"/>
              </a:ext>
            </a:extLst>
          </p:cNvPr>
          <p:cNvSpPr>
            <a:spLocks noGrp="1"/>
          </p:cNvSpPr>
          <p:nvPr>
            <p:ph type="sldNum" sz="quarter" idx="12"/>
          </p:nvPr>
        </p:nvSpPr>
        <p:spPr/>
        <p:txBody>
          <a:bodyPr/>
          <a:lstStyle/>
          <a:p>
            <a:fld id="{3508B5B5-DA33-4583-B826-E1AD7597F9BB}" type="slidenum">
              <a:rPr lang="en-US" smtClean="0"/>
              <a:t>‹#›</a:t>
            </a:fld>
            <a:endParaRPr lang="en-US"/>
          </a:p>
        </p:txBody>
      </p:sp>
    </p:spTree>
    <p:extLst>
      <p:ext uri="{BB962C8B-B14F-4D97-AF65-F5344CB8AC3E}">
        <p14:creationId xmlns:p14="http://schemas.microsoft.com/office/powerpoint/2010/main" val="3465762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68EDF9C-4FDB-4FEF-A772-5B1147CD41C3}"/>
              </a:ext>
            </a:extLst>
          </p:cNvPr>
          <p:cNvSpPr>
            <a:spLocks noGrp="1"/>
          </p:cNvSpPr>
          <p:nvPr>
            <p:ph type="dt" sz="half" idx="10"/>
          </p:nvPr>
        </p:nvSpPr>
        <p:spPr/>
        <p:txBody>
          <a:bodyPr/>
          <a:lstStyle/>
          <a:p>
            <a:fld id="{746CA0AB-B54D-416D-A9DF-1AB822EE1BCE}" type="datetimeFigureOut">
              <a:rPr lang="en-US" smtClean="0"/>
              <a:t>2/10/2020</a:t>
            </a:fld>
            <a:endParaRPr lang="en-US"/>
          </a:p>
        </p:txBody>
      </p:sp>
      <p:sp>
        <p:nvSpPr>
          <p:cNvPr id="3" name="Footer Placeholder 2">
            <a:extLst>
              <a:ext uri="{FF2B5EF4-FFF2-40B4-BE49-F238E27FC236}">
                <a16:creationId xmlns:a16="http://schemas.microsoft.com/office/drawing/2014/main" id="{27A34543-7E1D-4A97-A016-93B7EF4E7E9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E08F393-FD88-4C7D-8C2B-E52A4CBDE8E8}"/>
              </a:ext>
            </a:extLst>
          </p:cNvPr>
          <p:cNvSpPr>
            <a:spLocks noGrp="1"/>
          </p:cNvSpPr>
          <p:nvPr>
            <p:ph type="sldNum" sz="quarter" idx="12"/>
          </p:nvPr>
        </p:nvSpPr>
        <p:spPr/>
        <p:txBody>
          <a:bodyPr/>
          <a:lstStyle/>
          <a:p>
            <a:fld id="{3508B5B5-DA33-4583-B826-E1AD7597F9BB}" type="slidenum">
              <a:rPr lang="en-US" smtClean="0"/>
              <a:t>‹#›</a:t>
            </a:fld>
            <a:endParaRPr lang="en-US"/>
          </a:p>
        </p:txBody>
      </p:sp>
    </p:spTree>
    <p:extLst>
      <p:ext uri="{BB962C8B-B14F-4D97-AF65-F5344CB8AC3E}">
        <p14:creationId xmlns:p14="http://schemas.microsoft.com/office/powerpoint/2010/main" val="713090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025A7-4584-440D-97E6-FDD4AEDD4A2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78A471A-12B0-49D1-A1C8-8EE26BFDC63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62B0208-90B2-480D-B918-D8A1DBABD3C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1C248F2-EE8C-4AC7-A451-1F6A976609B8}"/>
              </a:ext>
            </a:extLst>
          </p:cNvPr>
          <p:cNvSpPr>
            <a:spLocks noGrp="1"/>
          </p:cNvSpPr>
          <p:nvPr>
            <p:ph type="dt" sz="half" idx="10"/>
          </p:nvPr>
        </p:nvSpPr>
        <p:spPr/>
        <p:txBody>
          <a:bodyPr/>
          <a:lstStyle/>
          <a:p>
            <a:fld id="{746CA0AB-B54D-416D-A9DF-1AB822EE1BCE}" type="datetimeFigureOut">
              <a:rPr lang="en-US" smtClean="0"/>
              <a:t>2/10/2020</a:t>
            </a:fld>
            <a:endParaRPr lang="en-US"/>
          </a:p>
        </p:txBody>
      </p:sp>
      <p:sp>
        <p:nvSpPr>
          <p:cNvPr id="6" name="Footer Placeholder 5">
            <a:extLst>
              <a:ext uri="{FF2B5EF4-FFF2-40B4-BE49-F238E27FC236}">
                <a16:creationId xmlns:a16="http://schemas.microsoft.com/office/drawing/2014/main" id="{AA6B9C15-B0D7-46C7-A3DC-BFDC8BBF6C1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3A528C8-3A7D-4A24-BF29-D51468232021}"/>
              </a:ext>
            </a:extLst>
          </p:cNvPr>
          <p:cNvSpPr>
            <a:spLocks noGrp="1"/>
          </p:cNvSpPr>
          <p:nvPr>
            <p:ph type="sldNum" sz="quarter" idx="12"/>
          </p:nvPr>
        </p:nvSpPr>
        <p:spPr/>
        <p:txBody>
          <a:bodyPr/>
          <a:lstStyle/>
          <a:p>
            <a:fld id="{3508B5B5-DA33-4583-B826-E1AD7597F9BB}" type="slidenum">
              <a:rPr lang="en-US" smtClean="0"/>
              <a:t>‹#›</a:t>
            </a:fld>
            <a:endParaRPr lang="en-US"/>
          </a:p>
        </p:txBody>
      </p:sp>
    </p:spTree>
    <p:extLst>
      <p:ext uri="{BB962C8B-B14F-4D97-AF65-F5344CB8AC3E}">
        <p14:creationId xmlns:p14="http://schemas.microsoft.com/office/powerpoint/2010/main" val="451462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E6F58-510B-4703-8BD5-242A3D0B418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B405736-A2D6-4B6D-B488-F4394FDAFB8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B188E4B-2292-4AE6-8F3C-D0578C7E8C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02EF482-43C7-4ABC-AC99-14E32E9F2BDE}"/>
              </a:ext>
            </a:extLst>
          </p:cNvPr>
          <p:cNvSpPr>
            <a:spLocks noGrp="1"/>
          </p:cNvSpPr>
          <p:nvPr>
            <p:ph type="dt" sz="half" idx="10"/>
          </p:nvPr>
        </p:nvSpPr>
        <p:spPr/>
        <p:txBody>
          <a:bodyPr/>
          <a:lstStyle/>
          <a:p>
            <a:fld id="{746CA0AB-B54D-416D-A9DF-1AB822EE1BCE}" type="datetimeFigureOut">
              <a:rPr lang="en-US" smtClean="0"/>
              <a:t>2/10/2020</a:t>
            </a:fld>
            <a:endParaRPr lang="en-US"/>
          </a:p>
        </p:txBody>
      </p:sp>
      <p:sp>
        <p:nvSpPr>
          <p:cNvPr id="6" name="Footer Placeholder 5">
            <a:extLst>
              <a:ext uri="{FF2B5EF4-FFF2-40B4-BE49-F238E27FC236}">
                <a16:creationId xmlns:a16="http://schemas.microsoft.com/office/drawing/2014/main" id="{C1E966CE-177E-45FB-B2B5-29878924685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E0FEA61-CD85-4A12-9B7E-5170027039C2}"/>
              </a:ext>
            </a:extLst>
          </p:cNvPr>
          <p:cNvSpPr>
            <a:spLocks noGrp="1"/>
          </p:cNvSpPr>
          <p:nvPr>
            <p:ph type="sldNum" sz="quarter" idx="12"/>
          </p:nvPr>
        </p:nvSpPr>
        <p:spPr/>
        <p:txBody>
          <a:bodyPr/>
          <a:lstStyle/>
          <a:p>
            <a:fld id="{3508B5B5-DA33-4583-B826-E1AD7597F9BB}" type="slidenum">
              <a:rPr lang="en-US" smtClean="0"/>
              <a:t>‹#›</a:t>
            </a:fld>
            <a:endParaRPr lang="en-US"/>
          </a:p>
        </p:txBody>
      </p:sp>
    </p:spTree>
    <p:extLst>
      <p:ext uri="{BB962C8B-B14F-4D97-AF65-F5344CB8AC3E}">
        <p14:creationId xmlns:p14="http://schemas.microsoft.com/office/powerpoint/2010/main" val="41350608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C6CB474-9A87-49DF-9739-EC851E82980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82EE227-C0C1-4640-ABB2-1BB52AA04E7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5B0D84-04BC-4C47-B4FF-ABD1726A94B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6CA0AB-B54D-416D-A9DF-1AB822EE1BCE}" type="datetimeFigureOut">
              <a:rPr lang="en-US" smtClean="0"/>
              <a:t>2/10/2020</a:t>
            </a:fld>
            <a:endParaRPr lang="en-US"/>
          </a:p>
        </p:txBody>
      </p:sp>
      <p:sp>
        <p:nvSpPr>
          <p:cNvPr id="5" name="Footer Placeholder 4">
            <a:extLst>
              <a:ext uri="{FF2B5EF4-FFF2-40B4-BE49-F238E27FC236}">
                <a16:creationId xmlns:a16="http://schemas.microsoft.com/office/drawing/2014/main" id="{3CCA5D88-A3EC-48CE-8719-FF7ED8AAD63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544E13E-8A92-4475-8DA7-428E58FDB3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08B5B5-DA33-4583-B826-E1AD7597F9BB}" type="slidenum">
              <a:rPr lang="en-US" smtClean="0"/>
              <a:t>‹#›</a:t>
            </a:fld>
            <a:endParaRPr lang="en-US"/>
          </a:p>
        </p:txBody>
      </p:sp>
    </p:spTree>
    <p:extLst>
      <p:ext uri="{BB962C8B-B14F-4D97-AF65-F5344CB8AC3E}">
        <p14:creationId xmlns:p14="http://schemas.microsoft.com/office/powerpoint/2010/main" val="32449882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D74005-4655-4253-AEEA-CA7616B67FB6}"/>
              </a:ext>
            </a:extLst>
          </p:cNvPr>
          <p:cNvSpPr>
            <a:spLocks noGrp="1"/>
          </p:cNvSpPr>
          <p:nvPr>
            <p:ph type="ctrTitle"/>
          </p:nvPr>
        </p:nvSpPr>
        <p:spPr/>
        <p:txBody>
          <a:bodyPr/>
          <a:lstStyle/>
          <a:p>
            <a:r>
              <a:rPr lang="en-US" dirty="0"/>
              <a:t>New Media Documentary</a:t>
            </a:r>
          </a:p>
        </p:txBody>
      </p:sp>
      <p:sp>
        <p:nvSpPr>
          <p:cNvPr id="3" name="Subtitle 2">
            <a:extLst>
              <a:ext uri="{FF2B5EF4-FFF2-40B4-BE49-F238E27FC236}">
                <a16:creationId xmlns:a16="http://schemas.microsoft.com/office/drawing/2014/main" id="{134AEF14-62AE-47DD-B3DB-819C5ADCAC23}"/>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3092765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B88066-D9C0-40FE-A153-1DAD87843A5C}"/>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53B960E1-D73E-4114-B8AF-C992FCEF1CAB}"/>
              </a:ext>
            </a:extLst>
          </p:cNvPr>
          <p:cNvSpPr>
            <a:spLocks noGrp="1"/>
          </p:cNvSpPr>
          <p:nvPr>
            <p:ph idx="1"/>
          </p:nvPr>
        </p:nvSpPr>
        <p:spPr/>
        <p:txBody>
          <a:bodyPr/>
          <a:lstStyle/>
          <a:p>
            <a:r>
              <a:rPr lang="en-US" dirty="0"/>
              <a:t>Interactivity, as another digital culture component of new media, operates as a representational strategy for new media documentary. In this sense, interactivity in new media documentary challenges conventional forms of cinema and TV documentary. </a:t>
            </a:r>
          </a:p>
          <a:p>
            <a:r>
              <a:rPr lang="en-US"/>
              <a:t>Through interactivity in new media documentary, “audiences have become users and, although this transition is hardly unique to documentary, its impacts are likely to be significant for documentary theory.”</a:t>
            </a:r>
          </a:p>
          <a:p>
            <a:endParaRPr lang="en-GB"/>
          </a:p>
        </p:txBody>
      </p:sp>
    </p:spTree>
    <p:extLst>
      <p:ext uri="{BB962C8B-B14F-4D97-AF65-F5344CB8AC3E}">
        <p14:creationId xmlns:p14="http://schemas.microsoft.com/office/powerpoint/2010/main" val="3121780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8E688-AAA3-4107-809D-DFA7036B6FA4}"/>
              </a:ext>
            </a:extLst>
          </p:cNvPr>
          <p:cNvSpPr>
            <a:spLocks noGrp="1"/>
          </p:cNvSpPr>
          <p:nvPr>
            <p:ph type="title"/>
          </p:nvPr>
        </p:nvSpPr>
        <p:spPr/>
        <p:txBody>
          <a:bodyPr/>
          <a:lstStyle/>
          <a:p>
            <a:r>
              <a:rPr lang="en-US" b="1" dirty="0"/>
              <a:t>The Database Media Model</a:t>
            </a:r>
            <a:br>
              <a:rPr lang="en-US" dirty="0"/>
            </a:br>
            <a:endParaRPr lang="en-US" dirty="0"/>
          </a:p>
        </p:txBody>
      </p:sp>
      <p:sp>
        <p:nvSpPr>
          <p:cNvPr id="3" name="Content Placeholder 2">
            <a:extLst>
              <a:ext uri="{FF2B5EF4-FFF2-40B4-BE49-F238E27FC236}">
                <a16:creationId xmlns:a16="http://schemas.microsoft.com/office/drawing/2014/main" id="{BBBEED36-A14B-426E-9410-3745F76281D2}"/>
              </a:ext>
            </a:extLst>
          </p:cNvPr>
          <p:cNvSpPr>
            <a:spLocks noGrp="1"/>
          </p:cNvSpPr>
          <p:nvPr>
            <p:ph idx="1"/>
          </p:nvPr>
        </p:nvSpPr>
        <p:spPr/>
        <p:txBody>
          <a:bodyPr/>
          <a:lstStyle/>
          <a:p>
            <a:r>
              <a:rPr lang="en-US" dirty="0"/>
              <a:t>Scholars such as Lev Manovich and Fabian </a:t>
            </a:r>
            <a:r>
              <a:rPr lang="en-US" dirty="0" err="1"/>
              <a:t>Wagmister</a:t>
            </a:r>
            <a:r>
              <a:rPr lang="en-US" dirty="0"/>
              <a:t> advocate that in the New Media age, the database serves as the greatest model for media works.</a:t>
            </a:r>
          </a:p>
          <a:p>
            <a:r>
              <a:rPr lang="en-US" dirty="0" err="1"/>
              <a:t>Wagmister</a:t>
            </a:r>
            <a:r>
              <a:rPr lang="en-US" dirty="0"/>
              <a:t> argues that digital audio-visual databases and interactive techniques offer a major change in the way media works are conceived, produced, and produced, and a viable future that is radically different from the authoritarian bounds of modern cinema.</a:t>
            </a:r>
          </a:p>
        </p:txBody>
      </p:sp>
    </p:spTree>
    <p:extLst>
      <p:ext uri="{BB962C8B-B14F-4D97-AF65-F5344CB8AC3E}">
        <p14:creationId xmlns:p14="http://schemas.microsoft.com/office/powerpoint/2010/main" val="39800100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A58FF-6456-4445-BB5C-BD2CAC1C189E}"/>
              </a:ext>
            </a:extLst>
          </p:cNvPr>
          <p:cNvSpPr>
            <a:spLocks noGrp="1"/>
          </p:cNvSpPr>
          <p:nvPr>
            <p:ph type="title"/>
          </p:nvPr>
        </p:nvSpPr>
        <p:spPr/>
        <p:txBody>
          <a:bodyPr/>
          <a:lstStyle/>
          <a:p>
            <a:r>
              <a:rPr lang="en-US" b="1" dirty="0"/>
              <a:t>The Database Documentary Process</a:t>
            </a:r>
            <a:endParaRPr lang="en-US" dirty="0"/>
          </a:p>
        </p:txBody>
      </p:sp>
      <p:sp>
        <p:nvSpPr>
          <p:cNvPr id="3" name="Content Placeholder 2">
            <a:extLst>
              <a:ext uri="{FF2B5EF4-FFF2-40B4-BE49-F238E27FC236}">
                <a16:creationId xmlns:a16="http://schemas.microsoft.com/office/drawing/2014/main" id="{FC90A473-22CB-4A88-BB37-7765A5C11AB7}"/>
              </a:ext>
            </a:extLst>
          </p:cNvPr>
          <p:cNvSpPr>
            <a:spLocks noGrp="1"/>
          </p:cNvSpPr>
          <p:nvPr>
            <p:ph idx="1"/>
          </p:nvPr>
        </p:nvSpPr>
        <p:spPr/>
        <p:txBody>
          <a:bodyPr>
            <a:normAutofit/>
          </a:bodyPr>
          <a:lstStyle/>
          <a:p>
            <a:r>
              <a:rPr lang="en-US" dirty="0"/>
              <a:t>The first step in the process is the definition of the subject area or thesis or whatever else it is that motivates the media maker to undertake the project.</a:t>
            </a:r>
          </a:p>
          <a:p>
            <a:r>
              <a:rPr lang="en-US" dirty="0"/>
              <a:t>Clearly this definition will vary greatly depending upon the interests and motivations of the creator. This area can be dubbed the “Subject Space.”</a:t>
            </a:r>
          </a:p>
        </p:txBody>
      </p:sp>
    </p:spTree>
    <p:extLst>
      <p:ext uri="{BB962C8B-B14F-4D97-AF65-F5344CB8AC3E}">
        <p14:creationId xmlns:p14="http://schemas.microsoft.com/office/powerpoint/2010/main" val="11539925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64E6F1-6934-4F73-B3BD-464EBD1B8A92}"/>
              </a:ext>
            </a:extLst>
          </p:cNvPr>
          <p:cNvSpPr>
            <a:spLocks noGrp="1"/>
          </p:cNvSpPr>
          <p:nvPr>
            <p:ph type="title"/>
          </p:nvPr>
        </p:nvSpPr>
        <p:spPr/>
        <p:txBody>
          <a:bodyPr/>
          <a:lstStyle/>
          <a:p>
            <a:endParaRPr lang="en-US"/>
          </a:p>
        </p:txBody>
      </p:sp>
      <p:pic>
        <p:nvPicPr>
          <p:cNvPr id="4" name="Content Placeholder 3">
            <a:extLst>
              <a:ext uri="{FF2B5EF4-FFF2-40B4-BE49-F238E27FC236}">
                <a16:creationId xmlns:a16="http://schemas.microsoft.com/office/drawing/2014/main" id="{0051B83C-D6A5-415F-AD37-E16303F4419F}"/>
              </a:ext>
            </a:extLst>
          </p:cNvPr>
          <p:cNvPicPr>
            <a:picLocks noGrp="1" noChangeAspect="1"/>
          </p:cNvPicPr>
          <p:nvPr>
            <p:ph idx="1"/>
          </p:nvPr>
        </p:nvPicPr>
        <p:blipFill>
          <a:blip r:embed="rId2"/>
          <a:stretch>
            <a:fillRect/>
          </a:stretch>
        </p:blipFill>
        <p:spPr>
          <a:xfrm>
            <a:off x="1023551" y="365125"/>
            <a:ext cx="9714470" cy="6127750"/>
          </a:xfrm>
          <a:prstGeom prst="rect">
            <a:avLst/>
          </a:prstGeom>
        </p:spPr>
      </p:pic>
    </p:spTree>
    <p:extLst>
      <p:ext uri="{BB962C8B-B14F-4D97-AF65-F5344CB8AC3E}">
        <p14:creationId xmlns:p14="http://schemas.microsoft.com/office/powerpoint/2010/main" val="658759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8D1043-4DF4-4FF8-ABE7-D3E36FFFDF8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7E60F02-B8DA-4C3E-A337-0D45AB330957}"/>
              </a:ext>
            </a:extLst>
          </p:cNvPr>
          <p:cNvSpPr>
            <a:spLocks noGrp="1"/>
          </p:cNvSpPr>
          <p:nvPr>
            <p:ph idx="1"/>
          </p:nvPr>
        </p:nvSpPr>
        <p:spPr/>
        <p:txBody>
          <a:bodyPr>
            <a:normAutofit/>
          </a:bodyPr>
          <a:lstStyle/>
          <a:p>
            <a:r>
              <a:rPr lang="en-US" dirty="0"/>
              <a:t>The database documentary approach seeks to simplify the process of simultaneously creating and compiling as many different forms of media as possible. </a:t>
            </a:r>
          </a:p>
          <a:p>
            <a:r>
              <a:rPr lang="en-US" dirty="0"/>
              <a:t>It doesn’t matter whether it’s a scrap of paper from an old newspaper article, an MRI scan of anything, a 3D rendering of the formation of the universe, or video footage, it can all be digitized and put into a form that a database can catalog. This area we will call the Database/Artifact Space.</a:t>
            </a:r>
          </a:p>
        </p:txBody>
      </p:sp>
    </p:spTree>
    <p:extLst>
      <p:ext uri="{BB962C8B-B14F-4D97-AF65-F5344CB8AC3E}">
        <p14:creationId xmlns:p14="http://schemas.microsoft.com/office/powerpoint/2010/main" val="42589725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9B06FE-4A14-44DD-B4FE-02E8D6DA3D8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9B1CB04-9330-420A-9BCF-E7F4B1C7C05C}"/>
              </a:ext>
            </a:extLst>
          </p:cNvPr>
          <p:cNvSpPr>
            <a:spLocks noGrp="1"/>
          </p:cNvSpPr>
          <p:nvPr>
            <p:ph idx="1"/>
          </p:nvPr>
        </p:nvSpPr>
        <p:spPr/>
        <p:txBody>
          <a:bodyPr>
            <a:normAutofit/>
          </a:bodyPr>
          <a:lstStyle/>
          <a:p>
            <a:r>
              <a:rPr lang="en-US" dirty="0"/>
              <a:t>In the diagram, the Subject Space surrounds the remaining knowledge spaces to suggest that complete coverage of any subject is highly unlikely. </a:t>
            </a:r>
          </a:p>
          <a:p>
            <a:r>
              <a:rPr lang="en-US" dirty="0"/>
              <a:t>One level below the subject space lies Knowledge of Media Types. This knowledge need not be an exhaustive understanding of the means of production of each media type but a basic understanding of what is both possible and obtainable about the subject.</a:t>
            </a:r>
          </a:p>
        </p:txBody>
      </p:sp>
    </p:spTree>
    <p:extLst>
      <p:ext uri="{BB962C8B-B14F-4D97-AF65-F5344CB8AC3E}">
        <p14:creationId xmlns:p14="http://schemas.microsoft.com/office/powerpoint/2010/main" val="42275944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E6889C-0CDF-4508-9A8B-3D2E5F06B8C8}"/>
              </a:ext>
            </a:extLst>
          </p:cNvPr>
          <p:cNvSpPr>
            <a:spLocks noGrp="1"/>
          </p:cNvSpPr>
          <p:nvPr>
            <p:ph type="title"/>
          </p:nvPr>
        </p:nvSpPr>
        <p:spPr/>
        <p:txBody>
          <a:bodyPr/>
          <a:lstStyle/>
          <a:p>
            <a:r>
              <a:rPr lang="en-US" dirty="0"/>
              <a:t>Suggested documentaries </a:t>
            </a:r>
          </a:p>
        </p:txBody>
      </p:sp>
      <p:sp>
        <p:nvSpPr>
          <p:cNvPr id="3" name="Content Placeholder 2">
            <a:extLst>
              <a:ext uri="{FF2B5EF4-FFF2-40B4-BE49-F238E27FC236}">
                <a16:creationId xmlns:a16="http://schemas.microsoft.com/office/drawing/2014/main" id="{A17B7FE0-74E5-4D02-8049-46A901AFD2F8}"/>
              </a:ext>
            </a:extLst>
          </p:cNvPr>
          <p:cNvSpPr>
            <a:spLocks noGrp="1"/>
          </p:cNvSpPr>
          <p:nvPr>
            <p:ph idx="1"/>
          </p:nvPr>
        </p:nvSpPr>
        <p:spPr/>
        <p:txBody>
          <a:bodyPr>
            <a:normAutofit/>
          </a:bodyPr>
          <a:lstStyle/>
          <a:p>
            <a:r>
              <a:rPr lang="en-US" u="sng" dirty="0"/>
              <a:t>‘</a:t>
            </a:r>
            <a:r>
              <a:rPr lang="en-US" b="1" u="sng" dirty="0"/>
              <a:t>7 billion others’</a:t>
            </a:r>
            <a:r>
              <a:rPr lang="en-US" b="1" dirty="0"/>
              <a:t>- </a:t>
            </a:r>
            <a:r>
              <a:rPr lang="en-US" dirty="0"/>
              <a:t>“In 2003, after The Earth seen from the Sky, Yann </a:t>
            </a:r>
            <a:r>
              <a:rPr lang="en-US" dirty="0" err="1"/>
              <a:t>Arthus</a:t>
            </a:r>
            <a:r>
              <a:rPr lang="en-US" dirty="0"/>
              <a:t>-Bertrand, with Sybille </a:t>
            </a:r>
            <a:r>
              <a:rPr lang="en-US" dirty="0" err="1"/>
              <a:t>d’Orgeval</a:t>
            </a:r>
            <a:r>
              <a:rPr lang="en-US" dirty="0"/>
              <a:t> and Baptiste </a:t>
            </a:r>
            <a:r>
              <a:rPr lang="en-US" dirty="0" err="1"/>
              <a:t>Rouget-Luchaire</a:t>
            </a:r>
            <a:r>
              <a:rPr lang="en-US" dirty="0"/>
              <a:t>, launched the 7 billion Others project. 6,000 interviews were filmed in 84 countries by about twenty directors who went in search of the Others. From a Brazilian fisherman to a Chinese shopkeeper, from a German performer to an Afghan farmer, all answered the same questions about their fears, dreams, ordeals, hopes: What have you learnt from your parents? What do you want to pass on to your children? What difficult circumstances have you been through? What does love mean to you? Forty-five questions that help us to find out what separates and what unites us.</a:t>
            </a:r>
          </a:p>
        </p:txBody>
      </p:sp>
    </p:spTree>
    <p:extLst>
      <p:ext uri="{BB962C8B-B14F-4D97-AF65-F5344CB8AC3E}">
        <p14:creationId xmlns:p14="http://schemas.microsoft.com/office/powerpoint/2010/main" val="35126376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0663C-2939-416C-B5DD-02AA0EFA6D1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BA9363F-6BC3-4AA2-8D12-B4C30C9890E1}"/>
              </a:ext>
            </a:extLst>
          </p:cNvPr>
          <p:cNvSpPr>
            <a:spLocks noGrp="1"/>
          </p:cNvSpPr>
          <p:nvPr>
            <p:ph idx="1"/>
          </p:nvPr>
        </p:nvSpPr>
        <p:spPr/>
        <p:txBody>
          <a:bodyPr/>
          <a:lstStyle/>
          <a:p>
            <a:r>
              <a:rPr lang="en-US" b="1" u="sng" dirty="0"/>
              <a:t>‘Out my window’</a:t>
            </a:r>
            <a:r>
              <a:rPr lang="en-US" dirty="0"/>
              <a:t>- “Emmy Award-Winning Out My Window—one of the world’s first interactive 360º documentaries— explores the state of our urban planet told by people who look out on the world from high-rise windows.” </a:t>
            </a:r>
          </a:p>
          <a:p>
            <a:endParaRPr lang="en-US" dirty="0"/>
          </a:p>
        </p:txBody>
      </p:sp>
    </p:spTree>
    <p:extLst>
      <p:ext uri="{BB962C8B-B14F-4D97-AF65-F5344CB8AC3E}">
        <p14:creationId xmlns:p14="http://schemas.microsoft.com/office/powerpoint/2010/main" val="41325478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086D58-703F-48D6-A1AD-D67072E61D42}"/>
              </a:ext>
            </a:extLst>
          </p:cNvPr>
          <p:cNvSpPr>
            <a:spLocks noGrp="1"/>
          </p:cNvSpPr>
          <p:nvPr>
            <p:ph type="title"/>
          </p:nvPr>
        </p:nvSpPr>
        <p:spPr/>
        <p:txBody>
          <a:bodyPr/>
          <a:lstStyle/>
          <a:p>
            <a:r>
              <a:rPr lang="en-US" dirty="0"/>
              <a:t>Digital Technologies and New Media</a:t>
            </a:r>
            <a:br>
              <a:rPr lang="en-US" dirty="0"/>
            </a:br>
            <a:endParaRPr lang="en-US" dirty="0"/>
          </a:p>
        </p:txBody>
      </p:sp>
      <p:sp>
        <p:nvSpPr>
          <p:cNvPr id="3" name="Content Placeholder 2">
            <a:extLst>
              <a:ext uri="{FF2B5EF4-FFF2-40B4-BE49-F238E27FC236}">
                <a16:creationId xmlns:a16="http://schemas.microsoft.com/office/drawing/2014/main" id="{A97A0651-922D-463C-9113-0AB05458AA73}"/>
              </a:ext>
            </a:extLst>
          </p:cNvPr>
          <p:cNvSpPr>
            <a:spLocks noGrp="1"/>
          </p:cNvSpPr>
          <p:nvPr>
            <p:ph idx="1"/>
          </p:nvPr>
        </p:nvSpPr>
        <p:spPr/>
        <p:txBody>
          <a:bodyPr/>
          <a:lstStyle/>
          <a:p>
            <a:r>
              <a:rPr lang="en-US" dirty="0"/>
              <a:t>It is unquestionable that the future of media gathering, production, and distribution, be it text, sound, still or motion imagery, is digital. Digital media offers incredible advantages.</a:t>
            </a:r>
          </a:p>
          <a:p>
            <a:r>
              <a:rPr lang="en-US" dirty="0"/>
              <a:t>The ability to convert any media item into a digital file offers media makers an incredible tool for the creation and distribution of their work.</a:t>
            </a:r>
          </a:p>
          <a:p>
            <a:r>
              <a:rPr lang="en-US" dirty="0"/>
              <a:t>These technologies are often dubbed as “New Media.”</a:t>
            </a:r>
          </a:p>
        </p:txBody>
      </p:sp>
    </p:spTree>
    <p:extLst>
      <p:ext uri="{BB962C8B-B14F-4D97-AF65-F5344CB8AC3E}">
        <p14:creationId xmlns:p14="http://schemas.microsoft.com/office/powerpoint/2010/main" val="11879130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37A007-DF49-460A-A89A-142959C8E8A6}"/>
              </a:ext>
            </a:extLst>
          </p:cNvPr>
          <p:cNvSpPr>
            <a:spLocks noGrp="1"/>
          </p:cNvSpPr>
          <p:nvPr>
            <p:ph type="title"/>
          </p:nvPr>
        </p:nvSpPr>
        <p:spPr/>
        <p:txBody>
          <a:bodyPr/>
          <a:lstStyle/>
          <a:p>
            <a:r>
              <a:rPr lang="en-US" dirty="0"/>
              <a:t>New Media Documentaries</a:t>
            </a:r>
          </a:p>
        </p:txBody>
      </p:sp>
      <p:sp>
        <p:nvSpPr>
          <p:cNvPr id="3" name="Content Placeholder 2">
            <a:extLst>
              <a:ext uri="{FF2B5EF4-FFF2-40B4-BE49-F238E27FC236}">
                <a16:creationId xmlns:a16="http://schemas.microsoft.com/office/drawing/2014/main" id="{FC4B530D-5CFD-4AFE-A0DC-C7D3B7E3BCAD}"/>
              </a:ext>
            </a:extLst>
          </p:cNvPr>
          <p:cNvSpPr>
            <a:spLocks noGrp="1"/>
          </p:cNvSpPr>
          <p:nvPr>
            <p:ph idx="1"/>
          </p:nvPr>
        </p:nvSpPr>
        <p:spPr/>
        <p:txBody>
          <a:bodyPr/>
          <a:lstStyle/>
          <a:p>
            <a:r>
              <a:rPr lang="en-US" dirty="0"/>
              <a:t>During the 1990’s there was an explosion of experimentation in documentary making utilizing New Media, coinciding with the boom in the internet and other explorations of computer capabilities. </a:t>
            </a:r>
          </a:p>
          <a:p>
            <a:r>
              <a:rPr lang="en-US" dirty="0"/>
              <a:t>The robust economy made many companies willing to take risks in areas that previously would not have had an easy time securing funding.</a:t>
            </a:r>
          </a:p>
        </p:txBody>
      </p:sp>
    </p:spTree>
    <p:extLst>
      <p:ext uri="{BB962C8B-B14F-4D97-AF65-F5344CB8AC3E}">
        <p14:creationId xmlns:p14="http://schemas.microsoft.com/office/powerpoint/2010/main" val="18584306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51B458-F7E0-4CD4-ABED-A5AAEA00DBA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6BB438B-5D24-4D27-ACF3-A06605F92CAF}"/>
              </a:ext>
            </a:extLst>
          </p:cNvPr>
          <p:cNvSpPr>
            <a:spLocks noGrp="1"/>
          </p:cNvSpPr>
          <p:nvPr>
            <p:ph idx="1"/>
          </p:nvPr>
        </p:nvSpPr>
        <p:spPr/>
        <p:txBody>
          <a:bodyPr>
            <a:normAutofit/>
          </a:bodyPr>
          <a:lstStyle/>
          <a:p>
            <a:r>
              <a:rPr lang="en-US" dirty="0"/>
              <a:t>The internet has, however, proven to be an incredibly rich place for documentary. </a:t>
            </a:r>
          </a:p>
          <a:p>
            <a:r>
              <a:rPr lang="en-US" dirty="0"/>
              <a:t>The vast network of computers that comprise the world wide web opens up distribution possibilities unheard of in the past. </a:t>
            </a:r>
          </a:p>
          <a:p>
            <a:r>
              <a:rPr lang="en-US" dirty="0"/>
              <a:t>And the ongoing convergence of text, video, and audio provided media makers with a wide array of compositional tools.</a:t>
            </a:r>
          </a:p>
        </p:txBody>
      </p:sp>
    </p:spTree>
    <p:extLst>
      <p:ext uri="{BB962C8B-B14F-4D97-AF65-F5344CB8AC3E}">
        <p14:creationId xmlns:p14="http://schemas.microsoft.com/office/powerpoint/2010/main" val="19088348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F7445D-AB0C-4D78-88D4-00A5B377E60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9DD41C0-B495-49FB-90D8-6815B9C7E4E1}"/>
              </a:ext>
            </a:extLst>
          </p:cNvPr>
          <p:cNvSpPr>
            <a:spLocks noGrp="1"/>
          </p:cNvSpPr>
          <p:nvPr>
            <p:ph idx="1"/>
          </p:nvPr>
        </p:nvSpPr>
        <p:spPr/>
        <p:txBody>
          <a:bodyPr>
            <a:normAutofit/>
          </a:bodyPr>
          <a:lstStyle/>
          <a:p>
            <a:r>
              <a:rPr lang="en-US" dirty="0"/>
              <a:t>The term documentary comes to us from the cinema, and has been around since the creation of the motion picture camera. </a:t>
            </a:r>
          </a:p>
          <a:p>
            <a:r>
              <a:rPr lang="en-US" dirty="0"/>
              <a:t>John Grierson defined “creative treatment of reality”</a:t>
            </a:r>
          </a:p>
          <a:p>
            <a:r>
              <a:rPr lang="en-US" i="1" dirty="0"/>
              <a:t>With the development of new media, new documentary forms emerged on the Internet. These new forms are labeled such as </a:t>
            </a:r>
            <a:r>
              <a:rPr lang="en-US" i="1" dirty="0" err="1"/>
              <a:t>webdocumentary</a:t>
            </a:r>
            <a:r>
              <a:rPr lang="en-US" i="1" dirty="0"/>
              <a:t> (web-doc), interactive documentary, database-filmmaking, transmedia, nonlinear documentary, etc. </a:t>
            </a:r>
            <a:endParaRPr lang="en-US" dirty="0"/>
          </a:p>
        </p:txBody>
      </p:sp>
    </p:spTree>
    <p:extLst>
      <p:ext uri="{BB962C8B-B14F-4D97-AF65-F5344CB8AC3E}">
        <p14:creationId xmlns:p14="http://schemas.microsoft.com/office/powerpoint/2010/main" val="40053720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41F0BC-BB45-45EA-9461-031C05EB4D9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C113C22-E180-47B5-879C-A90D2FDD5611}"/>
              </a:ext>
            </a:extLst>
          </p:cNvPr>
          <p:cNvSpPr>
            <a:spLocks noGrp="1"/>
          </p:cNvSpPr>
          <p:nvPr>
            <p:ph idx="1"/>
          </p:nvPr>
        </p:nvSpPr>
        <p:spPr/>
        <p:txBody>
          <a:bodyPr/>
          <a:lstStyle/>
          <a:p>
            <a:r>
              <a:rPr lang="en-US" dirty="0"/>
              <a:t>All of these new documentary forms are done by utilizing not only the computational and telecommunication capacities of the Internet through </a:t>
            </a:r>
            <a:r>
              <a:rPr lang="en-US" dirty="0" err="1"/>
              <a:t>softwares</a:t>
            </a:r>
            <a:r>
              <a:rPr lang="en-US" dirty="0"/>
              <a:t> and apps (applications), but the prevailing use of the Internet as one of the major medium of daily life as well (</a:t>
            </a:r>
            <a:r>
              <a:rPr lang="en-US" dirty="0" err="1"/>
              <a:t>Ersan</a:t>
            </a:r>
            <a:r>
              <a:rPr lang="en-US" dirty="0"/>
              <a:t> </a:t>
            </a:r>
            <a:r>
              <a:rPr lang="en-US" dirty="0" err="1"/>
              <a:t>Ocak</a:t>
            </a:r>
            <a:r>
              <a:rPr lang="en-US" dirty="0"/>
              <a:t>) </a:t>
            </a:r>
          </a:p>
          <a:p>
            <a:endParaRPr lang="en-US" dirty="0"/>
          </a:p>
        </p:txBody>
      </p:sp>
    </p:spTree>
    <p:extLst>
      <p:ext uri="{BB962C8B-B14F-4D97-AF65-F5344CB8AC3E}">
        <p14:creationId xmlns:p14="http://schemas.microsoft.com/office/powerpoint/2010/main" val="3472491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38B93D-BC5C-4F09-A861-1458D689ABF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59F7B7E-438C-4611-A750-1CD6F24D52FE}"/>
              </a:ext>
            </a:extLst>
          </p:cNvPr>
          <p:cNvSpPr>
            <a:spLocks noGrp="1"/>
          </p:cNvSpPr>
          <p:nvPr>
            <p:ph idx="1"/>
          </p:nvPr>
        </p:nvSpPr>
        <p:spPr/>
        <p:txBody>
          <a:bodyPr>
            <a:normAutofit/>
          </a:bodyPr>
          <a:lstStyle/>
          <a:p>
            <a:r>
              <a:rPr lang="en-US" dirty="0"/>
              <a:t>Indeed, there has always been a paradox between two basic genres of cinema, i.e. fiction cinema and documentary cinema. </a:t>
            </a:r>
          </a:p>
          <a:p>
            <a:r>
              <a:rPr lang="en-US" dirty="0"/>
              <a:t>On the one hand, fiction cinema is always after an “ever-increasing-realism” for its fictive stories, through spectacular effects of cinematic vision, for the sake of making them seem ‘so real’. </a:t>
            </a:r>
          </a:p>
          <a:p>
            <a:r>
              <a:rPr lang="en-US" dirty="0"/>
              <a:t>On the other hand, documentary cinema always seeks new modes of storytelling and new forms of representation for telling real stories, through the perspective of documentary filmmaker, for the sake of exposing a “reality” (not the real itself).</a:t>
            </a:r>
          </a:p>
        </p:txBody>
      </p:sp>
    </p:spTree>
    <p:extLst>
      <p:ext uri="{BB962C8B-B14F-4D97-AF65-F5344CB8AC3E}">
        <p14:creationId xmlns:p14="http://schemas.microsoft.com/office/powerpoint/2010/main" val="24842348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2A3594-0B2F-49F5-A7EF-CC0C9CDBF2C3}"/>
              </a:ext>
            </a:extLst>
          </p:cNvPr>
          <p:cNvSpPr>
            <a:spLocks noGrp="1"/>
          </p:cNvSpPr>
          <p:nvPr>
            <p:ph type="title"/>
          </p:nvPr>
        </p:nvSpPr>
        <p:spPr/>
        <p:txBody>
          <a:bodyPr/>
          <a:lstStyle/>
          <a:p>
            <a:r>
              <a:rPr lang="en-US" dirty="0"/>
              <a:t>New forms in new media documentary </a:t>
            </a:r>
          </a:p>
        </p:txBody>
      </p:sp>
      <p:sp>
        <p:nvSpPr>
          <p:cNvPr id="3" name="Content Placeholder 2">
            <a:extLst>
              <a:ext uri="{FF2B5EF4-FFF2-40B4-BE49-F238E27FC236}">
                <a16:creationId xmlns:a16="http://schemas.microsoft.com/office/drawing/2014/main" id="{11E5D0F0-F054-4526-B89F-CD27AB04298D}"/>
              </a:ext>
            </a:extLst>
          </p:cNvPr>
          <p:cNvSpPr>
            <a:spLocks noGrp="1"/>
          </p:cNvSpPr>
          <p:nvPr>
            <p:ph idx="1"/>
          </p:nvPr>
        </p:nvSpPr>
        <p:spPr/>
        <p:txBody>
          <a:bodyPr>
            <a:normAutofit fontScale="92500" lnSpcReduction="20000"/>
          </a:bodyPr>
          <a:lstStyle/>
          <a:p>
            <a:r>
              <a:rPr lang="en-US" dirty="0"/>
              <a:t>Projects analyzed by </a:t>
            </a:r>
            <a:r>
              <a:rPr lang="en-US" dirty="0" err="1"/>
              <a:t>Ersan</a:t>
            </a:r>
            <a:r>
              <a:rPr lang="en-US" dirty="0"/>
              <a:t> </a:t>
            </a:r>
            <a:r>
              <a:rPr lang="en-US" dirty="0" err="1"/>
              <a:t>Ocak</a:t>
            </a:r>
            <a:r>
              <a:rPr lang="en-US" dirty="0"/>
              <a:t>  identified following forms of web-doc</a:t>
            </a:r>
          </a:p>
          <a:p>
            <a:pPr marL="514350" indent="-514350">
              <a:buAutoNum type="arabicPeriod"/>
            </a:pPr>
            <a:r>
              <a:rPr lang="en-US" b="1" dirty="0"/>
              <a:t>“non-linear storytelling” </a:t>
            </a:r>
            <a:r>
              <a:rPr lang="en-US" dirty="0"/>
              <a:t>and mostly have</a:t>
            </a:r>
          </a:p>
          <a:p>
            <a:pPr marL="514350" indent="-514350">
              <a:buAutoNum type="arabicPeriod"/>
            </a:pPr>
            <a:r>
              <a:rPr lang="en-US" b="1" dirty="0"/>
              <a:t> “open-ended narrative structures.” </a:t>
            </a:r>
          </a:p>
          <a:p>
            <a:pPr marL="0" indent="0">
              <a:buNone/>
            </a:pPr>
            <a:endParaRPr lang="en-US" dirty="0"/>
          </a:p>
          <a:p>
            <a:pPr marL="0" indent="0">
              <a:buNone/>
            </a:pPr>
            <a:r>
              <a:rPr lang="en-US" dirty="0"/>
              <a:t>This non-linear storytelling and open-ended narrative structure can be possible with different “database structures,” which are basic components of computer culture. </a:t>
            </a:r>
          </a:p>
          <a:p>
            <a:pPr marL="0" indent="0">
              <a:buNone/>
            </a:pPr>
            <a:r>
              <a:rPr lang="en-US" dirty="0"/>
              <a:t>Another common aspect of new media documentary projects is their </a:t>
            </a:r>
          </a:p>
          <a:p>
            <a:pPr marL="0" indent="0">
              <a:buNone/>
            </a:pPr>
            <a:r>
              <a:rPr lang="en-US" dirty="0"/>
              <a:t>3</a:t>
            </a:r>
            <a:r>
              <a:rPr lang="en-US" b="1" dirty="0"/>
              <a:t>. “interactivity” aspect. </a:t>
            </a:r>
          </a:p>
          <a:p>
            <a:pPr marL="0" indent="0">
              <a:buNone/>
            </a:pPr>
            <a:r>
              <a:rPr lang="en-US" dirty="0"/>
              <a:t>According to Kate Nash, however interactivity is a constant in all new media documentary projects. </a:t>
            </a:r>
          </a:p>
        </p:txBody>
      </p:sp>
    </p:spTree>
    <p:extLst>
      <p:ext uri="{BB962C8B-B14F-4D97-AF65-F5344CB8AC3E}">
        <p14:creationId xmlns:p14="http://schemas.microsoft.com/office/powerpoint/2010/main" val="16585194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F12F14-775C-4B6F-8DC8-112809098F0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7EBCE23-CDB1-46EA-AA66-D93E9AF0527B}"/>
              </a:ext>
            </a:extLst>
          </p:cNvPr>
          <p:cNvSpPr>
            <a:spLocks noGrp="1"/>
          </p:cNvSpPr>
          <p:nvPr>
            <p:ph idx="1"/>
          </p:nvPr>
        </p:nvSpPr>
        <p:spPr/>
        <p:txBody>
          <a:bodyPr>
            <a:normAutofit/>
          </a:bodyPr>
          <a:lstStyle/>
          <a:p>
            <a:r>
              <a:rPr lang="en-US" dirty="0"/>
              <a:t>Almost all of the conventional cinema and TV documentaries are linear stories with a closed-ended narrative structure. However, new media documentary projects are “non-linear” stories mostly with an “open-ended narrative.”</a:t>
            </a:r>
          </a:p>
        </p:txBody>
      </p:sp>
    </p:spTree>
    <p:extLst>
      <p:ext uri="{BB962C8B-B14F-4D97-AF65-F5344CB8AC3E}">
        <p14:creationId xmlns:p14="http://schemas.microsoft.com/office/powerpoint/2010/main" val="35029652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7853</TotalTime>
  <Words>1083</Words>
  <Application>Microsoft Office PowerPoint</Application>
  <PresentationFormat>Widescreen</PresentationFormat>
  <Paragraphs>43</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Office Theme</vt:lpstr>
      <vt:lpstr>New Media Documentary</vt:lpstr>
      <vt:lpstr>Digital Technologies and New Media </vt:lpstr>
      <vt:lpstr>New Media Documentaries</vt:lpstr>
      <vt:lpstr>PowerPoint Presentation</vt:lpstr>
      <vt:lpstr>PowerPoint Presentation</vt:lpstr>
      <vt:lpstr>PowerPoint Presentation</vt:lpstr>
      <vt:lpstr>PowerPoint Presentation</vt:lpstr>
      <vt:lpstr>New forms in new media documentary </vt:lpstr>
      <vt:lpstr>PowerPoint Presentation</vt:lpstr>
      <vt:lpstr>PowerPoint Presentation</vt:lpstr>
      <vt:lpstr>The Database Media Model </vt:lpstr>
      <vt:lpstr>The Database Documentary Process</vt:lpstr>
      <vt:lpstr>PowerPoint Presentation</vt:lpstr>
      <vt:lpstr>PowerPoint Presentation</vt:lpstr>
      <vt:lpstr>PowerPoint Presentation</vt:lpstr>
      <vt:lpstr>Suggested documentaries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Media Documentary</dc:title>
  <dc:creator>Geeta Kashyap</dc:creator>
  <cp:lastModifiedBy>Geeta Kashyap</cp:lastModifiedBy>
  <cp:revision>39</cp:revision>
  <dcterms:created xsi:type="dcterms:W3CDTF">2019-01-29T16:40:05Z</dcterms:created>
  <dcterms:modified xsi:type="dcterms:W3CDTF">2020-02-10T06:26:34Z</dcterms:modified>
</cp:coreProperties>
</file>